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5"/>
  </p:notesMasterIdLst>
  <p:sldIdLst>
    <p:sldId id="256" r:id="rId2"/>
    <p:sldId id="326" r:id="rId3"/>
    <p:sldId id="356" r:id="rId4"/>
    <p:sldId id="416" r:id="rId5"/>
    <p:sldId id="357" r:id="rId6"/>
    <p:sldId id="429" r:id="rId7"/>
    <p:sldId id="359" r:id="rId8"/>
    <p:sldId id="360" r:id="rId9"/>
    <p:sldId id="430" r:id="rId10"/>
    <p:sldId id="361" r:id="rId11"/>
    <p:sldId id="419" r:id="rId12"/>
    <p:sldId id="400" r:id="rId13"/>
    <p:sldId id="431" r:id="rId14"/>
    <p:sldId id="420" r:id="rId15"/>
    <p:sldId id="432" r:id="rId16"/>
    <p:sldId id="401" r:id="rId17"/>
    <p:sldId id="362" r:id="rId18"/>
    <p:sldId id="363" r:id="rId19"/>
    <p:sldId id="402" r:id="rId20"/>
    <p:sldId id="422" r:id="rId21"/>
    <p:sldId id="364" r:id="rId22"/>
    <p:sldId id="399" r:id="rId23"/>
    <p:sldId id="425" r:id="rId24"/>
    <p:sldId id="433" r:id="rId25"/>
    <p:sldId id="365" r:id="rId26"/>
    <p:sldId id="371" r:id="rId27"/>
    <p:sldId id="372" r:id="rId28"/>
    <p:sldId id="374" r:id="rId29"/>
    <p:sldId id="373" r:id="rId30"/>
    <p:sldId id="403" r:id="rId31"/>
    <p:sldId id="375" r:id="rId32"/>
    <p:sldId id="376" r:id="rId33"/>
    <p:sldId id="404" r:id="rId34"/>
    <p:sldId id="377" r:id="rId35"/>
    <p:sldId id="378" r:id="rId36"/>
    <p:sldId id="405" r:id="rId37"/>
    <p:sldId id="384" r:id="rId38"/>
    <p:sldId id="406" r:id="rId39"/>
    <p:sldId id="385" r:id="rId40"/>
    <p:sldId id="407" r:id="rId41"/>
    <p:sldId id="386" r:id="rId42"/>
    <p:sldId id="387" r:id="rId43"/>
    <p:sldId id="408" r:id="rId44"/>
    <p:sldId id="410" r:id="rId45"/>
    <p:sldId id="411" r:id="rId46"/>
    <p:sldId id="412" r:id="rId47"/>
    <p:sldId id="393" r:id="rId48"/>
    <p:sldId id="394" r:id="rId49"/>
    <p:sldId id="395" r:id="rId50"/>
    <p:sldId id="396" r:id="rId51"/>
    <p:sldId id="397" r:id="rId52"/>
    <p:sldId id="427" r:id="rId53"/>
    <p:sldId id="39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60"/>
  </p:normalViewPr>
  <p:slideViewPr>
    <p:cSldViewPr>
      <p:cViewPr varScale="1">
        <p:scale>
          <a:sx n="63" d="100"/>
          <a:sy n="63" d="100"/>
        </p:scale>
        <p:origin x="12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3/30/2021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1.png"/><Relationship Id="rId4" Type="http://schemas.openxmlformats.org/officeDocument/2006/relationships/image" Target="../media/image5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gif"/><Relationship Id="rId4" Type="http://schemas.openxmlformats.org/officeDocument/2006/relationships/image" Target="../media/image8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tiff"/><Relationship Id="rId4" Type="http://schemas.openxmlformats.org/officeDocument/2006/relationships/image" Target="../media/image8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1611511" y="1914416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70797" y="5584483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7997" y="6041683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5"/>
          <a:srcRect l="32071" t="75782" r="33653" b="-248"/>
          <a:stretch/>
        </p:blipFill>
        <p:spPr>
          <a:xfrm>
            <a:off x="4572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4196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052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2940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545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4315822"/>
            <a:ext cx="6813608" cy="104702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 animBg="1"/>
      <p:bldP spid="21" grpId="0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391" y="1556792"/>
            <a:ext cx="523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corresponding M field is obtained by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78092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38019"/>
            <a:ext cx="3555879" cy="15841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3714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89" y="4509120"/>
            <a:ext cx="42195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26" y="5461620"/>
            <a:ext cx="22193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6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 wave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27790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57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4824536" cy="219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896066"/>
            <a:ext cx="4608512" cy="129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74979"/>
            <a:ext cx="5746254" cy="135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423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Wa</a:t>
            </a:r>
            <a:r>
              <a:rPr lang="en-US" sz="3600" dirty="0">
                <a:solidFill>
                  <a:srgbClr val="1F497D"/>
                </a:solidFill>
              </a:rPr>
              <a:t>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blipFill rotWithShape="1">
                <a:blip r:embed="rId2"/>
                <a:stretch>
                  <a:fillRect l="-3846" t="-4839" r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blipFill rotWithShape="1">
                <a:blip r:embed="rId3"/>
                <a:stretch>
                  <a:fillRect l="-2375" b="-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67544" y="3356992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4000" r="-11667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blipFill rotWithShape="1"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0458" y="5229200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plane wave</a:t>
            </a:r>
          </a:p>
        </p:txBody>
      </p:sp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  <p:bldP spid="17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1175179" y="5445224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 (not wave vector)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blipFill rotWithShape="1">
                <a:blip r:embed="rId5"/>
                <a:stretch>
                  <a:fillRect l="-2184" t="-2597" r="-3155" b="-9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75179" y="5463512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2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blipFill rotWithShape="0">
                <a:blip r:embed="rId2"/>
                <a:stretch>
                  <a:fillRect l="-626" t="-2703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88231" y="2420888"/>
            <a:ext cx="3851721" cy="4264048"/>
            <a:chOff x="288231" y="2420888"/>
            <a:chExt cx="3851721" cy="4264048"/>
          </a:xfrm>
        </p:grpSpPr>
        <p:cxnSp>
          <p:nvCxnSpPr>
            <p:cNvPr id="53" name="Straight Arrow Connector 52"/>
            <p:cNvCxnSpPr/>
            <p:nvPr/>
          </p:nvCxnSpPr>
          <p:spPr>
            <a:xfrm flipH="1" flipV="1">
              <a:off x="2471648" y="30666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2471648" y="3667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2471648" y="427061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471648" y="487106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>
            <a:xfrm>
              <a:off x="871448" y="5416659"/>
              <a:ext cx="2895600" cy="0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544543" y="4929376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 flipV="1">
              <a:off x="2471648" y="2548491"/>
              <a:ext cx="0" cy="2868168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532608" y="2420888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67" r="-25333" b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/>
            <p:nvPr/>
          </p:nvCxnSpPr>
          <p:spPr>
            <a:xfrm flipH="1">
              <a:off x="1045184" y="4727811"/>
              <a:ext cx="2459736" cy="1639824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863828" y="5843487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 flipV="1">
              <a:off x="2221712" y="322514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221712" y="382560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2221712" y="4429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2221712" y="50295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1965680" y="33821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1965680" y="398257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 flipH="1" flipV="1">
              <a:off x="1965680" y="45860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1965680" y="51865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2724632" y="287462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2724632" y="347508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2724632" y="407858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724632" y="467904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980664" y="270230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2980664" y="330276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2980664" y="390626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2980664" y="450672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06600" y="35817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1706600" y="41822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1706600" y="478572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1706600" y="53861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1450568" y="37387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 flipH="1" flipV="1">
              <a:off x="1450568" y="433919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 flipH="1" flipV="1">
              <a:off x="1450568" y="494269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1450568" y="55431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231" y="4257133"/>
              <a:ext cx="970313" cy="41710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9639" y="3570017"/>
              <a:ext cx="970313" cy="426800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/>
            <p:nvPr/>
          </p:nvCxnSpPr>
          <p:spPr>
            <a:xfrm flipH="1" flipV="1">
              <a:off x="2221712" y="571414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1965680" y="5871120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2724632" y="536362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2980664" y="519130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 flipH="1" flipV="1">
              <a:off x="1706600" y="6070764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450568" y="622773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8" name="Straight Arrow Connector 97"/>
            <p:cNvCxnSpPr/>
            <p:nvPr/>
          </p:nvCxnSpPr>
          <p:spPr>
            <a:xfrm flipH="1" flipV="1">
              <a:off x="2471648" y="555541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sp>
        <p:nvSpPr>
          <p:cNvPr id="99" name="Content Placeholder 4"/>
          <p:cNvSpPr txBox="1">
            <a:spLocks/>
          </p:cNvSpPr>
          <p:nvPr/>
        </p:nvSpPr>
        <p:spPr>
          <a:xfrm>
            <a:off x="4355976" y="2492896"/>
            <a:ext cx="3761233" cy="72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-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355974" y="2966458"/>
            <a:ext cx="453650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-y direction for z propagation, and +y direction for –z propagation</a:t>
            </a:r>
          </a:p>
        </p:txBody>
      </p:sp>
      <p:sp>
        <p:nvSpPr>
          <p:cNvPr id="100" name="Content Placeholder 4"/>
          <p:cNvSpPr txBox="1">
            <a:spLocks/>
          </p:cNvSpPr>
          <p:nvPr/>
        </p:nvSpPr>
        <p:spPr>
          <a:xfrm>
            <a:off x="4355976" y="3636374"/>
            <a:ext cx="4536504" cy="103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(&lt;0)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(&lt;0) 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pic>
        <p:nvPicPr>
          <p:cNvPr id="10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994" y="4999119"/>
            <a:ext cx="3813428" cy="16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899592" y="3645024"/>
            <a:ext cx="6591985" cy="184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first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(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continuous), we get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second boundary condition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we get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827584" y="1628800"/>
            <a:ext cx="4608512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sp>
        <p:nvSpPr>
          <p:cNvPr id="3" name="矩形 2"/>
          <p:cNvSpPr/>
          <p:nvPr/>
        </p:nvSpPr>
        <p:spPr>
          <a:xfrm>
            <a:off x="2006338" y="2247255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=E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</a:t>
            </a:r>
            <a:endParaRPr lang="zh-CN" altLang="en-US" sz="2400" baseline="-25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917684"/>
              </p:ext>
            </p:extLst>
          </p:nvPr>
        </p:nvGraphicFramePr>
        <p:xfrm>
          <a:off x="2051050" y="2924175"/>
          <a:ext cx="17780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3" name="Equation" r:id="rId3" imgW="850680" imgH="241200" progId="Equation.DSMT4">
                  <p:embed/>
                </p:oleObj>
              </mc:Choice>
              <mc:Fallback>
                <p:oleObj name="Equation" r:id="rId3" imgW="850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050" y="2924175"/>
                        <a:ext cx="177800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6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446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not amplitude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sz="2400" dirty="0">
                <a:solidFill>
                  <a:srgbClr val="FF0000"/>
                </a:solidFill>
              </a:rPr>
              <a:t>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Rectangle 7"/>
          <p:cNvSpPr/>
          <p:nvPr/>
        </p:nvSpPr>
        <p:spPr>
          <a:xfrm>
            <a:off x="4097003" y="2736515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Rectangle 9"/>
          <p:cNvSpPr/>
          <p:nvPr/>
        </p:nvSpPr>
        <p:spPr>
          <a:xfrm>
            <a:off x="3450804" y="5855143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251520" y="6486955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6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98" y="1569535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173577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7FE491-B424-4DD1-870C-C8071B638B07}"/>
              </a:ext>
            </a:extLst>
          </p:cNvPr>
          <p:cNvSpPr txBox="1"/>
          <p:nvPr/>
        </p:nvSpPr>
        <p:spPr>
          <a:xfrm>
            <a:off x="467544" y="328585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 a linear, isotropic, and homogeneous medium with 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l-GR" altLang="zh-CN" sz="2400" dirty="0">
                <a:solidFill>
                  <a:srgbClr val="FF0000"/>
                </a:solidFill>
              </a:rPr>
              <a:t>μ</a:t>
            </a:r>
            <a:r>
              <a:rPr lang="en-US" altLang="zh-CN" sz="2400" dirty="0">
                <a:solidFill>
                  <a:srgbClr val="FF0000"/>
                </a:solidFill>
              </a:rPr>
              <a:t>, the Maxwell’s equations in phasor form are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422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 H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57600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405" y="2312602"/>
            <a:ext cx="3495515" cy="95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20" y="2106315"/>
            <a:ext cx="4983654" cy="136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57799" y="2557873"/>
            <a:ext cx="781689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9000" y="5427364"/>
            <a:ext cx="685800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004048" y="620688"/>
            <a:ext cx="220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Homework due XXX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767FE491-B424-4DD1-870C-C8071B638B07}"/>
              </a:ext>
            </a:extLst>
          </p:cNvPr>
          <p:cNvSpPr txBox="1"/>
          <p:nvPr/>
        </p:nvSpPr>
        <p:spPr>
          <a:xfrm>
            <a:off x="323528" y="1772816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The divergence of the curl of any vector field is zero, requires</a:t>
            </a: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Then, the Maxwell’s equations become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96" y="2448907"/>
            <a:ext cx="1190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47665"/>
            <a:ext cx="16668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456078"/>
            <a:ext cx="8667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061" y="3861048"/>
            <a:ext cx="45720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75" y="2095500"/>
            <a:ext cx="43472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3191422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42509"/>
            <a:ext cx="29146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54" y="4221088"/>
            <a:ext cx="53435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56" y="3062287"/>
            <a:ext cx="2543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868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33344</TotalTime>
  <Words>930</Words>
  <Application>Microsoft Office PowerPoint</Application>
  <PresentationFormat>全屏显示(4:3)</PresentationFormat>
  <Paragraphs>238</Paragraphs>
  <Slides>53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华文仿宋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Equation</vt:lpstr>
      <vt:lpstr>7. Plane Wave Propagation</vt:lpstr>
      <vt:lpstr>Chapter 7 Overview</vt:lpstr>
      <vt:lpstr>PowerPoint 演示文稿</vt:lpstr>
      <vt:lpstr>Time-Harmonic Fields</vt:lpstr>
      <vt:lpstr>Complex Permittivity</vt:lpstr>
      <vt:lpstr>Complex Permittivity</vt:lpstr>
      <vt:lpstr>Wave Equations</vt:lpstr>
      <vt:lpstr>Lossless Media</vt:lpstr>
      <vt:lpstr>Uniform Plane Wave</vt:lpstr>
      <vt:lpstr>Uniform Plane Wave</vt:lpstr>
      <vt:lpstr>Transverse Electromagnetic (TEM) Wave</vt:lpstr>
      <vt:lpstr>Uniform Plane Wave Solution</vt:lpstr>
      <vt:lpstr>Uniform Plane Wave Solution</vt:lpstr>
      <vt:lpstr>Intrinsic Impedance</vt:lpstr>
      <vt:lpstr>TEM wave</vt:lpstr>
      <vt:lpstr>   </vt:lpstr>
      <vt:lpstr>   </vt:lpstr>
      <vt:lpstr>PowerPoint 演示文稿</vt:lpstr>
      <vt:lpstr>PowerPoint 演示文稿</vt:lpstr>
      <vt:lpstr>General Plane Wave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506</cp:revision>
  <dcterms:created xsi:type="dcterms:W3CDTF">2010-03-29T13:07:50Z</dcterms:created>
  <dcterms:modified xsi:type="dcterms:W3CDTF">2021-03-30T01:37:28Z</dcterms:modified>
</cp:coreProperties>
</file>